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9"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uren Parrish" initials="LP" lastIdx="1" clrIdx="0">
    <p:extLst>
      <p:ext uri="{19B8F6BF-5375-455C-9EA6-DF929625EA0E}">
        <p15:presenceInfo xmlns:p15="http://schemas.microsoft.com/office/powerpoint/2012/main" userId="d31e3fc07013d34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5-04T20:45:42.005" idx="1">
    <p:pos x="10" y="10"/>
    <p:text/>
    <p:extLst>
      <p:ext uri="{C676402C-5697-4E1C-873F-D02D1690AC5C}">
        <p15:threadingInfo xmlns:p15="http://schemas.microsoft.com/office/powerpoint/2012/main" timeZoneBias="240"/>
      </p:ext>
    </p:extLst>
  </p:cm>
</p:cmLst>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97BFF81C-1FCB-4DBA-8044-F1A0FCFD45A6}" type="datetime1">
              <a:rPr lang="en-US" smtClean="0"/>
              <a:t>5/4/2021</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30412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FB9092B3-2D87-4CDF-B84B-C46E5F5D31F7}" type="datetime1">
              <a:rPr lang="en-US" smtClean="0"/>
              <a:t>5/4/2021</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961877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3D769E57-47B1-47B0-B526-3153E4B1E729}" type="datetime1">
              <a:rPr lang="en-US" smtClean="0"/>
              <a:t>5/4/2021</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933005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8997F1B7-1EE7-4EA5-A5A4-866F9A810C9F}"/>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5A87773D-8987-489A-A650-3D6F7D5C7C38}" type="datetime1">
              <a:rPr lang="en-US" smtClean="0"/>
              <a:t>5/4/2021</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639834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97E150C1-1D78-4D80-810D-E9E86F6E88AB}" type="datetime1">
              <a:rPr lang="en-US" smtClean="0"/>
              <a:t>5/4/2021</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72583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29E9CBD8-1588-4B6B-B74D-87480DDE94C0}" type="datetime1">
              <a:rPr lang="en-US" smtClean="0"/>
              <a:t>5/4/2021</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106478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AD794440-721C-4D75-BD4F-4CFB3D51CDCA}" type="datetime1">
              <a:rPr lang="en-US" smtClean="0"/>
              <a:t>5/4/2021</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2301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a:t>Click to edit Master title style</a:t>
            </a:r>
            <a:endParaRPr lang="en-US" dirty="0"/>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B2701A64-483B-4532-94FB-D8F90CB6DEE0}" type="datetime1">
              <a:rPr lang="en-US" smtClean="0"/>
              <a:t>5/4/2021</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373910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6F18FB39-20FB-4E2E-B861-45B709B9C3C5}" type="datetime1">
              <a:rPr lang="en-US" smtClean="0"/>
              <a:t>5/4/2021</a:t>
            </a:fld>
            <a:endParaRPr lang="en-US" dirty="0"/>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155905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AC48AC19-8BD6-476C-9770-8884373BCF00}" type="datetime1">
              <a:rPr lang="en-US" smtClean="0"/>
              <a:t>5/4/2021</a:t>
            </a:fld>
            <a:endParaRPr lang="en-US"/>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646671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F3F68C53-8AD1-4F09-9486-FB3406B99CFA}" type="datetime1">
              <a:rPr lang="en-US" smtClean="0"/>
              <a:t>5/4/2021</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956764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BA543EDD-D0D2-447F-B24F-3717AF4B109D}" type="datetime1">
              <a:rPr lang="en-US" smtClean="0"/>
              <a:pPr/>
              <a:t>5/4/2021</a:t>
            </a:fld>
            <a:endParaRPr lang="en-US"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dirty="0"/>
          </a:p>
        </p:txBody>
      </p:sp>
    </p:spTree>
    <p:extLst>
      <p:ext uri="{BB962C8B-B14F-4D97-AF65-F5344CB8AC3E}">
        <p14:creationId xmlns:p14="http://schemas.microsoft.com/office/powerpoint/2010/main" val="204050253"/>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geocod.io/uploa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Fog on the dense green forest">
            <a:extLst>
              <a:ext uri="{FF2B5EF4-FFF2-40B4-BE49-F238E27FC236}">
                <a16:creationId xmlns:a16="http://schemas.microsoft.com/office/drawing/2014/main" id="{CFAC9345-B61E-44AD-BDB3-20FDEF61D91B}"/>
              </a:ext>
            </a:extLst>
          </p:cNvPr>
          <p:cNvPicPr>
            <a:picLocks noChangeAspect="1"/>
          </p:cNvPicPr>
          <p:nvPr/>
        </p:nvPicPr>
        <p:blipFill rotWithShape="1">
          <a:blip r:embed="rId2"/>
          <a:srcRect l="9564" r="34309" b="-2"/>
          <a:stretch/>
        </p:blipFill>
        <p:spPr>
          <a:xfrm>
            <a:off x="1291634" y="1148747"/>
            <a:ext cx="4793260" cy="4227387"/>
          </a:xfrm>
          <a:prstGeom prst="rect">
            <a:avLst/>
          </a:prstGeom>
          <a:ln w="28575">
            <a:noFill/>
          </a:ln>
        </p:spPr>
      </p:pic>
      <p:grpSp>
        <p:nvGrpSpPr>
          <p:cNvPr id="24" name="Group 23">
            <a:extLst>
              <a:ext uri="{FF2B5EF4-FFF2-40B4-BE49-F238E27FC236}">
                <a16:creationId xmlns:a16="http://schemas.microsoft.com/office/drawing/2014/main" id="{FC1BD014-5623-4064-BAFE-A5AAAFB3CE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835096" y="657544"/>
            <a:ext cx="4843727" cy="5534144"/>
            <a:chOff x="1674895" y="1345036"/>
            <a:chExt cx="5428610" cy="4210939"/>
          </a:xfrm>
        </p:grpSpPr>
        <p:sp>
          <p:nvSpPr>
            <p:cNvPr id="25" name="Rectangle 24">
              <a:extLst>
                <a:ext uri="{FF2B5EF4-FFF2-40B4-BE49-F238E27FC236}">
                  <a16:creationId xmlns:a16="http://schemas.microsoft.com/office/drawing/2014/main" id="{A27BC42E-B225-42FA-9AB5-F860C44BB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ECF5D0B-A89A-4902-8D22-AFB1D55AC5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28" name="Rectangle 27">
            <a:extLst>
              <a:ext uri="{FF2B5EF4-FFF2-40B4-BE49-F238E27FC236}">
                <a16:creationId xmlns:a16="http://schemas.microsoft.com/office/drawing/2014/main" id="{7871DA93-90AF-40F3-A1A1-04E1669720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88435" y="401247"/>
            <a:ext cx="4860256" cy="5669873"/>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D9B564-4B2D-4C12-BC85-E59C8C58FCDC}"/>
              </a:ext>
            </a:extLst>
          </p:cNvPr>
          <p:cNvSpPr>
            <a:spLocks noGrp="1"/>
          </p:cNvSpPr>
          <p:nvPr>
            <p:ph type="ctrTitle"/>
          </p:nvPr>
        </p:nvSpPr>
        <p:spPr>
          <a:xfrm>
            <a:off x="6989875" y="1267596"/>
            <a:ext cx="4203323" cy="1782121"/>
          </a:xfrm>
        </p:spPr>
        <p:txBody>
          <a:bodyPr>
            <a:normAutofit/>
          </a:bodyPr>
          <a:lstStyle/>
          <a:p>
            <a:r>
              <a:rPr lang="en-US" sz="1800" dirty="0"/>
              <a:t>Charlotte Parks &amp; Recreation</a:t>
            </a:r>
          </a:p>
        </p:txBody>
      </p:sp>
      <p:sp>
        <p:nvSpPr>
          <p:cNvPr id="30"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0051" y="771024"/>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2" name="Graphic 212">
            <a:extLst>
              <a:ext uri="{FF2B5EF4-FFF2-40B4-BE49-F238E27FC236}">
                <a16:creationId xmlns:a16="http://schemas.microsoft.com/office/drawing/2014/main" id="{70616F44-B954-409D-87BC-C69465EDE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0051" y="771024"/>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4" name="Freeform: Shape 33">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6" name="Freeform: Shape 35">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8" name="Oval 37">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6512"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0" name="Oval 39">
            <a:extLst>
              <a:ext uri="{FF2B5EF4-FFF2-40B4-BE49-F238E27FC236}">
                <a16:creationId xmlns:a16="http://schemas.microsoft.com/office/drawing/2014/main" id="{5D981608-D865-4AD7-AC34-A2398EA19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6512" y="4357092"/>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42"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59160" y="5987064"/>
            <a:ext cx="1054466" cy="469689"/>
            <a:chOff x="9841624" y="4115729"/>
            <a:chExt cx="602169" cy="268223"/>
          </a:xfrm>
          <a:solidFill>
            <a:schemeClr val="tx1"/>
          </a:solidFill>
        </p:grpSpPr>
        <p:sp>
          <p:nvSpPr>
            <p:cNvPr id="43" name="Freeform: Shape 42">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201011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4"/>
                                        </p:tgtEl>
                                        <p:attrNameLst>
                                          <p:attrName>style.visibility</p:attrName>
                                        </p:attrNameLst>
                                      </p:cBhvr>
                                      <p:to>
                                        <p:strVal val="visible"/>
                                      </p:to>
                                    </p:set>
                                    <p:animEffect transition="in" filter="fade">
                                      <p:cBhvr>
                                        <p:cTn id="10"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01340-E121-4C52-B3C7-CD76AF55CEEB}"/>
              </a:ext>
            </a:extLst>
          </p:cNvPr>
          <p:cNvSpPr>
            <a:spLocks noGrp="1"/>
          </p:cNvSpPr>
          <p:nvPr>
            <p:ph type="title"/>
          </p:nvPr>
        </p:nvSpPr>
        <p:spPr>
          <a:xfrm>
            <a:off x="838200" y="365126"/>
            <a:ext cx="10515600" cy="730250"/>
          </a:xfrm>
        </p:spPr>
        <p:txBody>
          <a:bodyPr>
            <a:normAutofit/>
          </a:bodyPr>
          <a:lstStyle/>
          <a:p>
            <a:r>
              <a:rPr lang="en-US" sz="3200" dirty="0">
                <a:latin typeface="Georgia" panose="02040502050405020303" pitchFamily="18" charset="0"/>
              </a:rPr>
              <a:t>Background</a:t>
            </a:r>
          </a:p>
        </p:txBody>
      </p:sp>
      <p:sp>
        <p:nvSpPr>
          <p:cNvPr id="3" name="Content Placeholder 2">
            <a:extLst>
              <a:ext uri="{FF2B5EF4-FFF2-40B4-BE49-F238E27FC236}">
                <a16:creationId xmlns:a16="http://schemas.microsoft.com/office/drawing/2014/main" id="{BDE387B9-3351-4508-92BE-058086A02645}"/>
              </a:ext>
            </a:extLst>
          </p:cNvPr>
          <p:cNvSpPr>
            <a:spLocks noGrp="1"/>
          </p:cNvSpPr>
          <p:nvPr>
            <p:ph idx="1"/>
          </p:nvPr>
        </p:nvSpPr>
        <p:spPr>
          <a:xfrm>
            <a:off x="685800" y="1454149"/>
            <a:ext cx="11106150" cy="4727575"/>
          </a:xfrm>
        </p:spPr>
        <p:txBody>
          <a:bodyPr>
            <a:normAutofit/>
          </a:bodyPr>
          <a:lstStyle/>
          <a:p>
            <a:pPr marL="0" indent="0">
              <a:lnSpc>
                <a:spcPct val="150000"/>
              </a:lnSpc>
              <a:buNone/>
            </a:pPr>
            <a:r>
              <a:rPr lang="en-US" sz="2000" b="0" i="0" dirty="0">
                <a:solidFill>
                  <a:srgbClr val="24292E"/>
                </a:solidFill>
                <a:effectLst/>
                <a:latin typeface="Georgia" panose="02040502050405020303" pitchFamily="18" charset="0"/>
              </a:rPr>
              <a:t>We’re a team of émigrés to Charlotte and we wanted to use this project to get to know our adopted city a little better. We decided to explore Charlotte Parks and Recreation because of our mutual love for green spaces. We wanted to understand the availability to parks in different areas of Charlotte, what those parks are used for (walking, biking, picnicking, etc.), whether there is a correlation between park access and affluency, and what recreational events are available to the public.</a:t>
            </a:r>
            <a:endParaRPr lang="en-US" sz="2000" dirty="0">
              <a:latin typeface="Georgia" panose="02040502050405020303" pitchFamily="18" charset="0"/>
            </a:endParaRPr>
          </a:p>
        </p:txBody>
      </p:sp>
    </p:spTree>
    <p:extLst>
      <p:ext uri="{BB962C8B-B14F-4D97-AF65-F5344CB8AC3E}">
        <p14:creationId xmlns:p14="http://schemas.microsoft.com/office/powerpoint/2010/main" val="4007851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46E56-5BFF-4C2E-B29C-8477BA3879B2}"/>
              </a:ext>
            </a:extLst>
          </p:cNvPr>
          <p:cNvSpPr>
            <a:spLocks noGrp="1"/>
          </p:cNvSpPr>
          <p:nvPr>
            <p:ph type="title"/>
          </p:nvPr>
        </p:nvSpPr>
        <p:spPr>
          <a:xfrm>
            <a:off x="838200" y="365126"/>
            <a:ext cx="10515600" cy="844550"/>
          </a:xfrm>
        </p:spPr>
        <p:txBody>
          <a:bodyPr>
            <a:normAutofit/>
          </a:bodyPr>
          <a:lstStyle/>
          <a:p>
            <a:r>
              <a:rPr lang="en-US" sz="3200" dirty="0">
                <a:latin typeface="Georgia" panose="02040502050405020303" pitchFamily="18" charset="0"/>
              </a:rPr>
              <a:t>Data &amp; Databases</a:t>
            </a:r>
          </a:p>
        </p:txBody>
      </p:sp>
      <p:sp>
        <p:nvSpPr>
          <p:cNvPr id="3" name="Content Placeholder 2">
            <a:extLst>
              <a:ext uri="{FF2B5EF4-FFF2-40B4-BE49-F238E27FC236}">
                <a16:creationId xmlns:a16="http://schemas.microsoft.com/office/drawing/2014/main" id="{3D08B5BC-0E4C-4C7B-9198-0A03B863A98D}"/>
              </a:ext>
            </a:extLst>
          </p:cNvPr>
          <p:cNvSpPr>
            <a:spLocks noGrp="1"/>
          </p:cNvSpPr>
          <p:nvPr>
            <p:ph idx="1"/>
          </p:nvPr>
        </p:nvSpPr>
        <p:spPr>
          <a:xfrm>
            <a:off x="304799" y="1330324"/>
            <a:ext cx="11515725" cy="4937125"/>
          </a:xfrm>
        </p:spPr>
        <p:txBody>
          <a:bodyPr>
            <a:normAutofit lnSpcReduction="10000"/>
          </a:bodyPr>
          <a:lstStyle/>
          <a:p>
            <a:pPr marL="0" indent="0" algn="l">
              <a:buNone/>
            </a:pPr>
            <a:r>
              <a:rPr lang="en-US" sz="1800" b="1" i="0" dirty="0">
                <a:solidFill>
                  <a:srgbClr val="24292E"/>
                </a:solidFill>
                <a:effectLst/>
                <a:latin typeface="Georgia" panose="02040502050405020303" pitchFamily="18" charset="0"/>
              </a:rPr>
              <a:t>Data:</a:t>
            </a:r>
          </a:p>
          <a:p>
            <a:pPr marL="0" indent="0" algn="l">
              <a:buNone/>
            </a:pPr>
            <a:r>
              <a:rPr lang="en-US" sz="1400" b="0" i="0" dirty="0">
                <a:solidFill>
                  <a:srgbClr val="24292E"/>
                </a:solidFill>
                <a:effectLst/>
                <a:latin typeface="Georgia" panose="02040502050405020303" pitchFamily="18" charset="0"/>
              </a:rPr>
              <a:t>Data was obtained through data.charlotte.gov, specifically the Parks file. To obtain the population, we identified a file from zipatlas.com, which included the population of the Charlotte Metro region by zip code.</a:t>
            </a:r>
            <a:br>
              <a:rPr lang="en-US" sz="1400" b="0" i="0" dirty="0">
                <a:solidFill>
                  <a:srgbClr val="24292E"/>
                </a:solidFill>
                <a:effectLst/>
                <a:latin typeface="Georgia" panose="02040502050405020303" pitchFamily="18" charset="0"/>
              </a:rPr>
            </a:br>
            <a:endParaRPr lang="en-US" sz="1400" b="0" i="0" dirty="0">
              <a:solidFill>
                <a:srgbClr val="24292E"/>
              </a:solidFill>
              <a:effectLst/>
              <a:latin typeface="Georgia" panose="02040502050405020303" pitchFamily="18" charset="0"/>
            </a:endParaRPr>
          </a:p>
          <a:p>
            <a:pPr marL="0" indent="0" algn="l">
              <a:buNone/>
            </a:pPr>
            <a:r>
              <a:rPr lang="en-US" sz="1400" b="0" i="0" dirty="0">
                <a:solidFill>
                  <a:srgbClr val="24292E"/>
                </a:solidFill>
                <a:effectLst/>
                <a:latin typeface="Georgia" panose="02040502050405020303" pitchFamily="18" charset="0"/>
              </a:rPr>
              <a:t>Regarding the population data – the most recent information on this site was from 2010. Although population grew by just over 20%, we opted to keep the data true to the source. Information from these sites was extracted by downloading to csv files.</a:t>
            </a:r>
          </a:p>
          <a:p>
            <a:pPr marL="0" indent="0" algn="l">
              <a:buNone/>
            </a:pPr>
            <a:r>
              <a:rPr lang="en-US" sz="1400" b="0" i="0" dirty="0">
                <a:solidFill>
                  <a:srgbClr val="24292E"/>
                </a:solidFill>
                <a:effectLst/>
                <a:latin typeface="Georgia" panose="02040502050405020303" pitchFamily="18" charset="0"/>
              </a:rPr>
              <a:t>Additionally, the Mecklenburg County Parks and Recreation website was utilized to scrape their spring activity list.</a:t>
            </a:r>
          </a:p>
          <a:p>
            <a:pPr marL="0" indent="0">
              <a:buNone/>
            </a:pPr>
            <a:endParaRPr lang="en-US" sz="1800" b="1" dirty="0">
              <a:latin typeface="Georgia" panose="02040502050405020303" pitchFamily="18" charset="0"/>
            </a:endParaRPr>
          </a:p>
          <a:p>
            <a:pPr marL="0" indent="0">
              <a:buNone/>
            </a:pPr>
            <a:r>
              <a:rPr lang="en-US" sz="1800" b="1" dirty="0">
                <a:latin typeface="Georgia" panose="02040502050405020303" pitchFamily="18" charset="0"/>
              </a:rPr>
              <a:t>Database Connection:</a:t>
            </a:r>
          </a:p>
          <a:p>
            <a:pPr marL="0" indent="0" algn="l">
              <a:buNone/>
            </a:pPr>
            <a:r>
              <a:rPr lang="en-US" sz="1400" b="0" i="0" dirty="0">
                <a:solidFill>
                  <a:srgbClr val="24292E"/>
                </a:solidFill>
                <a:effectLst/>
                <a:latin typeface="Georgia" panose="02040502050405020303" pitchFamily="18" charset="0"/>
              </a:rPr>
              <a:t>The team utilized Python/Pandas to pull in the 2 data sources. Cleansing was performed to merge the data into 1 </a:t>
            </a:r>
            <a:r>
              <a:rPr lang="en-US" sz="1400" b="0" i="0" dirty="0" err="1">
                <a:solidFill>
                  <a:srgbClr val="24292E"/>
                </a:solidFill>
                <a:effectLst/>
                <a:latin typeface="Georgia" panose="02040502050405020303" pitchFamily="18" charset="0"/>
              </a:rPr>
              <a:t>dataframe</a:t>
            </a:r>
            <a:r>
              <a:rPr lang="en-US" sz="1400" b="0" i="0" dirty="0">
                <a:solidFill>
                  <a:srgbClr val="24292E"/>
                </a:solidFill>
                <a:effectLst/>
                <a:latin typeface="Georgia" panose="02040502050405020303" pitchFamily="18" charset="0"/>
              </a:rPr>
              <a:t> through matching on zip code. Several fields contained no data or not aligned to our analysis. This data was removed from our </a:t>
            </a:r>
            <a:r>
              <a:rPr lang="en-US" sz="1400" b="0" i="0" dirty="0" err="1">
                <a:solidFill>
                  <a:srgbClr val="24292E"/>
                </a:solidFill>
                <a:effectLst/>
                <a:latin typeface="Georgia" panose="02040502050405020303" pitchFamily="18" charset="0"/>
              </a:rPr>
              <a:t>dataframe</a:t>
            </a:r>
            <a:r>
              <a:rPr lang="en-US" sz="1400" b="0" i="0" dirty="0">
                <a:solidFill>
                  <a:srgbClr val="24292E"/>
                </a:solidFill>
                <a:effectLst/>
                <a:latin typeface="Georgia" panose="02040502050405020303" pitchFamily="18" charset="0"/>
              </a:rPr>
              <a:t>.</a:t>
            </a:r>
            <a:br>
              <a:rPr lang="en-US" sz="1400" b="0" i="0" dirty="0">
                <a:solidFill>
                  <a:srgbClr val="24292E"/>
                </a:solidFill>
                <a:effectLst/>
                <a:latin typeface="Georgia" panose="02040502050405020303" pitchFamily="18" charset="0"/>
              </a:rPr>
            </a:br>
            <a:r>
              <a:rPr lang="en-US" sz="1400" b="0" i="0" dirty="0">
                <a:solidFill>
                  <a:srgbClr val="24292E"/>
                </a:solidFill>
                <a:effectLst/>
                <a:latin typeface="Georgia" panose="02040502050405020303" pitchFamily="18" charset="0"/>
              </a:rPr>
              <a:t>To meet project requirements, the python </a:t>
            </a:r>
            <a:r>
              <a:rPr lang="en-US" sz="1400" b="0" i="0" dirty="0" err="1">
                <a:solidFill>
                  <a:srgbClr val="24292E"/>
                </a:solidFill>
                <a:effectLst/>
                <a:latin typeface="Georgia" panose="02040502050405020303" pitchFamily="18" charset="0"/>
              </a:rPr>
              <a:t>dataframes</a:t>
            </a:r>
            <a:r>
              <a:rPr lang="en-US" sz="1400" b="0" i="0" dirty="0">
                <a:solidFill>
                  <a:srgbClr val="24292E"/>
                </a:solidFill>
                <a:effectLst/>
                <a:latin typeface="Georgia" panose="02040502050405020303" pitchFamily="18" charset="0"/>
              </a:rPr>
              <a:t> were </a:t>
            </a:r>
            <a:r>
              <a:rPr lang="en-US" sz="1400" b="0" i="0" dirty="0" err="1">
                <a:solidFill>
                  <a:srgbClr val="24292E"/>
                </a:solidFill>
                <a:effectLst/>
                <a:latin typeface="Georgia" panose="02040502050405020303" pitchFamily="18" charset="0"/>
              </a:rPr>
              <a:t>transfered</a:t>
            </a:r>
            <a:r>
              <a:rPr lang="en-US" sz="1400" b="0" i="0" dirty="0">
                <a:solidFill>
                  <a:srgbClr val="24292E"/>
                </a:solidFill>
                <a:effectLst/>
                <a:latin typeface="Georgia" panose="02040502050405020303" pitchFamily="18" charset="0"/>
              </a:rPr>
              <a:t> to a databases, all data headings needed to be renamed before loading to Postgres.</a:t>
            </a:r>
          </a:p>
          <a:p>
            <a:pPr marL="0" indent="0" algn="l">
              <a:buNone/>
            </a:pPr>
            <a:r>
              <a:rPr lang="en-US" sz="1400" b="0" i="0" dirty="0">
                <a:solidFill>
                  <a:srgbClr val="24292E"/>
                </a:solidFill>
                <a:effectLst/>
                <a:latin typeface="Georgia" panose="02040502050405020303" pitchFamily="18" charset="0"/>
              </a:rPr>
              <a:t>In the end our </a:t>
            </a:r>
            <a:r>
              <a:rPr lang="en-US" sz="1400" b="0" i="0" dirty="0" err="1">
                <a:solidFill>
                  <a:srgbClr val="24292E"/>
                </a:solidFill>
                <a:effectLst/>
                <a:latin typeface="Georgia" panose="02040502050405020303" pitchFamily="18" charset="0"/>
              </a:rPr>
              <a:t>parks_db</a:t>
            </a:r>
            <a:r>
              <a:rPr lang="en-US" sz="1400" b="0" i="0" dirty="0">
                <a:solidFill>
                  <a:srgbClr val="24292E"/>
                </a:solidFill>
                <a:effectLst/>
                <a:latin typeface="Georgia" panose="02040502050405020303" pitchFamily="18" charset="0"/>
              </a:rPr>
              <a:t> included 3 tables. The parks table was created based upon the combination of parks information from Charlotte.gov and the zipatlas.com data as information within each record was closely related.</a:t>
            </a:r>
          </a:p>
          <a:p>
            <a:pPr marL="0" indent="0" algn="l">
              <a:buNone/>
            </a:pPr>
            <a:r>
              <a:rPr lang="en-US" sz="1400" b="0" i="0" dirty="0">
                <a:solidFill>
                  <a:srgbClr val="24292E"/>
                </a:solidFill>
                <a:effectLst/>
                <a:latin typeface="Georgia" panose="02040502050405020303" pitchFamily="18" charset="0"/>
              </a:rPr>
              <a:t>The events table was used to capture key events obtained through web-scraping.</a:t>
            </a:r>
          </a:p>
          <a:p>
            <a:pPr marL="0" indent="0" algn="l">
              <a:buNone/>
            </a:pPr>
            <a:r>
              <a:rPr lang="en-US" sz="1400" b="0" i="0" dirty="0">
                <a:solidFill>
                  <a:srgbClr val="24292E"/>
                </a:solidFill>
                <a:effectLst/>
                <a:latin typeface="Georgia" panose="02040502050405020303" pitchFamily="18" charset="0"/>
              </a:rPr>
              <a:t>The </a:t>
            </a:r>
            <a:r>
              <a:rPr lang="en-US" sz="1400" b="0" i="0" dirty="0" err="1">
                <a:solidFill>
                  <a:srgbClr val="24292E"/>
                </a:solidFill>
                <a:effectLst/>
                <a:latin typeface="Georgia" panose="02040502050405020303" pitchFamily="18" charset="0"/>
              </a:rPr>
              <a:t>zipcode-coord</a:t>
            </a:r>
            <a:r>
              <a:rPr lang="en-US" sz="1400" b="0" i="0" dirty="0">
                <a:solidFill>
                  <a:srgbClr val="24292E"/>
                </a:solidFill>
                <a:effectLst/>
                <a:latin typeface="Georgia" panose="02040502050405020303" pitchFamily="18" charset="0"/>
              </a:rPr>
              <a:t> table was created based upon data obtained from the </a:t>
            </a:r>
            <a:r>
              <a:rPr lang="en-US" sz="1400" b="0" i="0" dirty="0" err="1">
                <a:solidFill>
                  <a:srgbClr val="24292E"/>
                </a:solidFill>
                <a:effectLst/>
                <a:latin typeface="Georgia" panose="02040502050405020303" pitchFamily="18" charset="0"/>
              </a:rPr>
              <a:t>geoJson</a:t>
            </a:r>
            <a:r>
              <a:rPr lang="en-US" sz="1400" b="0" i="0" dirty="0">
                <a:solidFill>
                  <a:srgbClr val="24292E"/>
                </a:solidFill>
                <a:effectLst/>
                <a:latin typeface="Georgia" panose="02040502050405020303" pitchFamily="18" charset="0"/>
              </a:rPr>
              <a:t>.  Within the database - the </a:t>
            </a:r>
            <a:r>
              <a:rPr lang="en-US" sz="1400" b="0" i="0" dirty="0" err="1">
                <a:solidFill>
                  <a:srgbClr val="24292E"/>
                </a:solidFill>
                <a:effectLst/>
                <a:latin typeface="Georgia" panose="02040502050405020303" pitchFamily="18" charset="0"/>
              </a:rPr>
              <a:t>zipcode</a:t>
            </a:r>
            <a:r>
              <a:rPr lang="en-US" sz="1400" b="0" i="0" dirty="0">
                <a:solidFill>
                  <a:srgbClr val="24292E"/>
                </a:solidFill>
                <a:effectLst/>
                <a:latin typeface="Georgia" panose="02040502050405020303" pitchFamily="18" charset="0"/>
              </a:rPr>
              <a:t> and parks tables can be connected by </a:t>
            </a:r>
            <a:r>
              <a:rPr lang="en-US" sz="1400" b="0" i="0" dirty="0" err="1">
                <a:solidFill>
                  <a:srgbClr val="24292E"/>
                </a:solidFill>
                <a:effectLst/>
                <a:latin typeface="Georgia" panose="02040502050405020303" pitchFamily="18" charset="0"/>
              </a:rPr>
              <a:t>zipcode</a:t>
            </a:r>
            <a:r>
              <a:rPr lang="en-US" sz="1400" b="0" i="0" dirty="0">
                <a:solidFill>
                  <a:srgbClr val="24292E"/>
                </a:solidFill>
                <a:effectLst/>
                <a:latin typeface="Georgia" panose="02040502050405020303" pitchFamily="18" charset="0"/>
              </a:rPr>
              <a:t> now that a look up for each coordinate was completed (use of </a:t>
            </a:r>
            <a:r>
              <a:rPr lang="en-US" sz="1400" b="0" i="0" u="none" strike="noStrike" dirty="0">
                <a:solidFill>
                  <a:srgbClr val="24292E"/>
                </a:solidFill>
                <a:effectLst/>
                <a:latin typeface="Georgia" panose="02040502050405020303" pitchFamily="18" charset="0"/>
                <a:hlinkClick r:id="rId2"/>
              </a:rPr>
              <a:t>https://www.geocod.io/upload/</a:t>
            </a:r>
            <a:r>
              <a:rPr lang="en-US" sz="1400" b="0" i="0" dirty="0">
                <a:solidFill>
                  <a:srgbClr val="24292E"/>
                </a:solidFill>
                <a:effectLst/>
                <a:latin typeface="Georgia" panose="02040502050405020303" pitchFamily="18" charset="0"/>
              </a:rPr>
              <a:t>).</a:t>
            </a:r>
            <a:br>
              <a:rPr lang="en-US" sz="1400" b="0" i="0" dirty="0">
                <a:solidFill>
                  <a:srgbClr val="24292E"/>
                </a:solidFill>
                <a:effectLst/>
                <a:latin typeface="Georgia" panose="02040502050405020303" pitchFamily="18" charset="0"/>
              </a:rPr>
            </a:br>
            <a:r>
              <a:rPr lang="en-US" sz="1400" b="0" i="0" dirty="0">
                <a:solidFill>
                  <a:srgbClr val="24292E"/>
                </a:solidFill>
                <a:effectLst/>
                <a:latin typeface="Georgia" panose="02040502050405020303" pitchFamily="18" charset="0"/>
              </a:rPr>
              <a:t>This site was also used to lookup and pinpoint the coordinate location for each of the parks (by using address).</a:t>
            </a:r>
          </a:p>
          <a:p>
            <a:pPr marL="0" indent="0">
              <a:buNone/>
            </a:pPr>
            <a:endParaRPr lang="en-US" sz="1800" b="1" dirty="0">
              <a:latin typeface="Georgia" panose="02040502050405020303" pitchFamily="18" charset="0"/>
            </a:endParaRPr>
          </a:p>
        </p:txBody>
      </p:sp>
    </p:spTree>
    <p:extLst>
      <p:ext uri="{BB962C8B-B14F-4D97-AF65-F5344CB8AC3E}">
        <p14:creationId xmlns:p14="http://schemas.microsoft.com/office/powerpoint/2010/main" val="3641254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B8055-25F6-4E43-A30C-1CFDCED3C9EC}"/>
              </a:ext>
            </a:extLst>
          </p:cNvPr>
          <p:cNvSpPr>
            <a:spLocks noGrp="1"/>
          </p:cNvSpPr>
          <p:nvPr>
            <p:ph type="title"/>
          </p:nvPr>
        </p:nvSpPr>
        <p:spPr/>
        <p:txBody>
          <a:bodyPr>
            <a:normAutofit/>
          </a:bodyPr>
          <a:lstStyle/>
          <a:p>
            <a:r>
              <a:rPr lang="en-US" sz="3200" dirty="0">
                <a:latin typeface="Georgia" panose="02040502050405020303" pitchFamily="18" charset="0"/>
              </a:rPr>
              <a:t>Flask API, HTML/CSS &amp; </a:t>
            </a:r>
            <a:r>
              <a:rPr lang="en-US" sz="3200" dirty="0" err="1">
                <a:latin typeface="Georgia" panose="02040502050405020303" pitchFamily="18" charset="0"/>
              </a:rPr>
              <a:t>Javascript</a:t>
            </a:r>
            <a:r>
              <a:rPr lang="en-US" sz="3200" dirty="0">
                <a:latin typeface="Georgia" panose="02040502050405020303" pitchFamily="18" charset="0"/>
              </a:rPr>
              <a:t>, Heroku</a:t>
            </a:r>
          </a:p>
        </p:txBody>
      </p:sp>
      <p:sp>
        <p:nvSpPr>
          <p:cNvPr id="3" name="Content Placeholder 2">
            <a:extLst>
              <a:ext uri="{FF2B5EF4-FFF2-40B4-BE49-F238E27FC236}">
                <a16:creationId xmlns:a16="http://schemas.microsoft.com/office/drawing/2014/main" id="{3C905788-E2C2-4125-92BB-5F3EB00C2883}"/>
              </a:ext>
            </a:extLst>
          </p:cNvPr>
          <p:cNvSpPr>
            <a:spLocks noGrp="1"/>
          </p:cNvSpPr>
          <p:nvPr>
            <p:ph idx="1"/>
          </p:nvPr>
        </p:nvSpPr>
        <p:spPr>
          <a:xfrm>
            <a:off x="352425" y="1387474"/>
            <a:ext cx="11487150" cy="5013325"/>
          </a:xfrm>
        </p:spPr>
        <p:txBody>
          <a:bodyPr/>
          <a:lstStyle/>
          <a:p>
            <a:pPr marL="0" indent="0" algn="l">
              <a:buNone/>
            </a:pPr>
            <a:r>
              <a:rPr lang="en-US" sz="1800" b="1" i="0" dirty="0">
                <a:solidFill>
                  <a:srgbClr val="24292E"/>
                </a:solidFill>
                <a:effectLst/>
                <a:latin typeface="Georgia" panose="02040502050405020303" pitchFamily="18" charset="0"/>
              </a:rPr>
              <a:t>Flask API:</a:t>
            </a:r>
          </a:p>
          <a:p>
            <a:pPr marL="0" indent="0" algn="l">
              <a:buNone/>
            </a:pPr>
            <a:r>
              <a:rPr lang="en-US" sz="1400" b="0" i="0" dirty="0">
                <a:solidFill>
                  <a:srgbClr val="24292E"/>
                </a:solidFill>
                <a:effectLst/>
                <a:latin typeface="Georgia" panose="02040502050405020303" pitchFamily="18" charset="0"/>
              </a:rPr>
              <a:t>Utilizing Flask, we were able to connect to the databases to assist in visual creation. The Flask API connection also served as the landing page from which the visualizations and data analysis can be viewed and interacted with by the user.</a:t>
            </a:r>
          </a:p>
          <a:p>
            <a:pPr marL="0" indent="0" algn="l">
              <a:buNone/>
            </a:pPr>
            <a:r>
              <a:rPr lang="en-US" sz="1400" b="0" i="0" dirty="0">
                <a:solidFill>
                  <a:srgbClr val="24292E"/>
                </a:solidFill>
                <a:effectLst/>
                <a:latin typeface="Georgia" panose="02040502050405020303" pitchFamily="18" charset="0"/>
              </a:rPr>
              <a:t>A separate app.py file was created to facilitate the flask build-out. This included importing dependencies to connect to our SQL databases and then loop through the databases ultimately creating dictionaries from which the data could be pulled by other team members to leverage in visualization creation.</a:t>
            </a:r>
          </a:p>
          <a:p>
            <a:pPr marL="0" indent="0">
              <a:buNone/>
            </a:pPr>
            <a:endParaRPr lang="en-US" sz="1800" b="1" dirty="0">
              <a:latin typeface="Georgia" panose="02040502050405020303" pitchFamily="18" charset="0"/>
            </a:endParaRPr>
          </a:p>
          <a:p>
            <a:pPr marL="0" indent="0">
              <a:buNone/>
            </a:pPr>
            <a:r>
              <a:rPr lang="en-US" sz="1800" b="1" dirty="0">
                <a:latin typeface="Georgia" panose="02040502050405020303" pitchFamily="18" charset="0"/>
              </a:rPr>
              <a:t>HTML/CSS &amp; </a:t>
            </a:r>
            <a:r>
              <a:rPr lang="en-US" sz="1800" b="1" dirty="0" err="1">
                <a:latin typeface="Georgia" panose="02040502050405020303" pitchFamily="18" charset="0"/>
              </a:rPr>
              <a:t>Javascript</a:t>
            </a:r>
            <a:r>
              <a:rPr lang="en-US" sz="1800" b="1" dirty="0">
                <a:latin typeface="Georgia" panose="02040502050405020303" pitchFamily="18" charset="0"/>
              </a:rPr>
              <a:t>:</a:t>
            </a:r>
          </a:p>
          <a:p>
            <a:pPr marL="0" indent="0">
              <a:buNone/>
            </a:pPr>
            <a:r>
              <a:rPr lang="en-US" sz="1400" b="0" i="0" dirty="0">
                <a:solidFill>
                  <a:srgbClr val="24292E"/>
                </a:solidFill>
                <a:effectLst/>
                <a:latin typeface="Georgia" panose="02040502050405020303" pitchFamily="18" charset="0"/>
              </a:rPr>
              <a:t>The initial HTML/CSS code was built as a shell with place </a:t>
            </a:r>
            <a:r>
              <a:rPr lang="en-US" sz="1400" b="0" i="0" dirty="0" err="1">
                <a:solidFill>
                  <a:srgbClr val="24292E"/>
                </a:solidFill>
                <a:effectLst/>
                <a:latin typeface="Georgia" panose="02040502050405020303" pitchFamily="18" charset="0"/>
              </a:rPr>
              <a:t>hoders</a:t>
            </a:r>
            <a:r>
              <a:rPr lang="en-US" sz="1400" b="0" i="0" dirty="0">
                <a:solidFill>
                  <a:srgbClr val="24292E"/>
                </a:solidFill>
                <a:effectLst/>
                <a:latin typeface="Georgia" panose="02040502050405020303" pitchFamily="18" charset="0"/>
              </a:rPr>
              <a:t> linked to </a:t>
            </a:r>
            <a:r>
              <a:rPr lang="en-US" sz="1400" b="0" i="0" dirty="0" err="1">
                <a:solidFill>
                  <a:srgbClr val="24292E"/>
                </a:solidFill>
                <a:effectLst/>
                <a:latin typeface="Georgia" panose="02040502050405020303" pitchFamily="18" charset="0"/>
              </a:rPr>
              <a:t>Javascript</a:t>
            </a:r>
            <a:r>
              <a:rPr lang="en-US" sz="1400" b="0" i="0" dirty="0">
                <a:solidFill>
                  <a:srgbClr val="24292E"/>
                </a:solidFill>
                <a:effectLst/>
                <a:latin typeface="Georgia" panose="02040502050405020303" pitchFamily="18" charset="0"/>
              </a:rPr>
              <a:t> files for team members to build out their visualizations and apply consistent formatting and sizing using Bootstrap. As the project advanced, the html/</a:t>
            </a:r>
            <a:r>
              <a:rPr lang="en-US" sz="1400" b="0" i="0" dirty="0" err="1">
                <a:solidFill>
                  <a:srgbClr val="24292E"/>
                </a:solidFill>
                <a:effectLst/>
                <a:latin typeface="Georgia" panose="02040502050405020303" pitchFamily="18" charset="0"/>
              </a:rPr>
              <a:t>css</a:t>
            </a:r>
            <a:r>
              <a:rPr lang="en-US" sz="1400" b="0" i="0" dirty="0">
                <a:solidFill>
                  <a:srgbClr val="24292E"/>
                </a:solidFill>
                <a:effectLst/>
                <a:latin typeface="Georgia" panose="02040502050405020303" pitchFamily="18" charset="0"/>
              </a:rPr>
              <a:t> styling was updated to ensure appropriate </a:t>
            </a:r>
            <a:r>
              <a:rPr lang="en-US" sz="1400" b="0" i="0" dirty="0" err="1">
                <a:solidFill>
                  <a:srgbClr val="24292E"/>
                </a:solidFill>
                <a:effectLst/>
                <a:latin typeface="Georgia" panose="02040502050405020303" pitchFamily="18" charset="0"/>
              </a:rPr>
              <a:t>svg</a:t>
            </a:r>
            <a:r>
              <a:rPr lang="en-US" sz="1400" b="0" i="0" dirty="0">
                <a:solidFill>
                  <a:srgbClr val="24292E"/>
                </a:solidFill>
                <a:effectLst/>
                <a:latin typeface="Georgia" panose="02040502050405020303" pitchFamily="18" charset="0"/>
              </a:rPr>
              <a:t> image sizing as the separate </a:t>
            </a:r>
            <a:r>
              <a:rPr lang="en-US" sz="1400" b="0" i="0" dirty="0" err="1">
                <a:solidFill>
                  <a:srgbClr val="24292E"/>
                </a:solidFill>
                <a:effectLst/>
                <a:latin typeface="Georgia" panose="02040502050405020303" pitchFamily="18" charset="0"/>
              </a:rPr>
              <a:t>javascript</a:t>
            </a:r>
            <a:r>
              <a:rPr lang="en-US" sz="1400" b="0" i="0" dirty="0">
                <a:solidFill>
                  <a:srgbClr val="24292E"/>
                </a:solidFill>
                <a:effectLst/>
                <a:latin typeface="Georgia" panose="02040502050405020303" pitchFamily="18" charset="0"/>
              </a:rPr>
              <a:t> visualization files were completed. Additionally, the html file was leveraged to incorporate analysis in paragraph form for each visualization. It was also used to mitigate challenges with Flask alignment. The website invites user interaction via a drop-down menu which toggles between different visualizations. This is divided into a home page containing </a:t>
            </a:r>
            <a:r>
              <a:rPr lang="en-US" sz="1400" b="0" i="0" dirty="0" err="1">
                <a:solidFill>
                  <a:srgbClr val="24292E"/>
                </a:solidFill>
                <a:effectLst/>
                <a:latin typeface="Georgia" panose="02040502050405020303" pitchFamily="18" charset="0"/>
              </a:rPr>
              <a:t>geomapping</a:t>
            </a:r>
            <a:r>
              <a:rPr lang="en-US" sz="1400" b="0" i="0" dirty="0">
                <a:solidFill>
                  <a:srgbClr val="24292E"/>
                </a:solidFill>
                <a:effectLst/>
                <a:latin typeface="Georgia" panose="02040502050405020303" pitchFamily="18" charset="0"/>
              </a:rPr>
              <a:t> visualizations, a page reflecting a bar chart visualization, and a third reflecting a table constructed from scraped data.</a:t>
            </a:r>
          </a:p>
          <a:p>
            <a:pPr marL="0" indent="0">
              <a:buNone/>
            </a:pPr>
            <a:endParaRPr lang="en-US" sz="1400" dirty="0">
              <a:solidFill>
                <a:srgbClr val="24292E"/>
              </a:solidFill>
              <a:latin typeface="Georgia" panose="02040502050405020303" pitchFamily="18" charset="0"/>
            </a:endParaRPr>
          </a:p>
          <a:p>
            <a:pPr marL="0" indent="0">
              <a:buNone/>
            </a:pPr>
            <a:r>
              <a:rPr lang="en-US" sz="2000" b="1" dirty="0">
                <a:latin typeface="Georgia" panose="02040502050405020303" pitchFamily="18" charset="0"/>
              </a:rPr>
              <a:t>Heroku:</a:t>
            </a:r>
          </a:p>
          <a:p>
            <a:pPr marL="0" indent="0">
              <a:buNone/>
            </a:pPr>
            <a:r>
              <a:rPr lang="en-US" sz="1400" dirty="0">
                <a:latin typeface="Georgia" panose="02040502050405020303" pitchFamily="18" charset="0"/>
              </a:rPr>
              <a:t>The website is now hosted on a Heroku app at: https://charlotte-parks.herokuapp.com/</a:t>
            </a:r>
          </a:p>
        </p:txBody>
      </p:sp>
    </p:spTree>
    <p:extLst>
      <p:ext uri="{BB962C8B-B14F-4D97-AF65-F5344CB8AC3E}">
        <p14:creationId xmlns:p14="http://schemas.microsoft.com/office/powerpoint/2010/main" val="2503230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AA751-1F63-44DE-BC06-FD2A8D401E43}"/>
              </a:ext>
            </a:extLst>
          </p:cNvPr>
          <p:cNvSpPr>
            <a:spLocks noGrp="1"/>
          </p:cNvSpPr>
          <p:nvPr>
            <p:ph type="title"/>
          </p:nvPr>
        </p:nvSpPr>
        <p:spPr/>
        <p:txBody>
          <a:bodyPr>
            <a:normAutofit/>
          </a:bodyPr>
          <a:lstStyle/>
          <a:p>
            <a:r>
              <a:rPr lang="en-US" sz="3200" dirty="0">
                <a:latin typeface="Georgia" panose="02040502050405020303" pitchFamily="18" charset="0"/>
              </a:rPr>
              <a:t>Visualization 1: </a:t>
            </a:r>
            <a:r>
              <a:rPr lang="en-US" sz="3200" i="0" dirty="0">
                <a:solidFill>
                  <a:srgbClr val="24292E"/>
                </a:solidFill>
                <a:effectLst/>
                <a:latin typeface="Georgia" panose="02040502050405020303" pitchFamily="18" charset="0"/>
              </a:rPr>
              <a:t>Family Population Density by Zip Code</a:t>
            </a:r>
            <a:br>
              <a:rPr lang="en-US" sz="1800" b="1" i="0" dirty="0">
                <a:solidFill>
                  <a:srgbClr val="24292E"/>
                </a:solidFill>
                <a:effectLst/>
                <a:latin typeface="-apple-system"/>
              </a:rPr>
            </a:br>
            <a:endParaRPr lang="en-US" sz="3200" dirty="0">
              <a:latin typeface="Georgia" panose="02040502050405020303" pitchFamily="18" charset="0"/>
            </a:endParaRPr>
          </a:p>
        </p:txBody>
      </p:sp>
      <p:sp>
        <p:nvSpPr>
          <p:cNvPr id="3" name="Content Placeholder 2">
            <a:extLst>
              <a:ext uri="{FF2B5EF4-FFF2-40B4-BE49-F238E27FC236}">
                <a16:creationId xmlns:a16="http://schemas.microsoft.com/office/drawing/2014/main" id="{49FC6DD1-745C-4E54-BD13-39697DD02F6A}"/>
              </a:ext>
            </a:extLst>
          </p:cNvPr>
          <p:cNvSpPr>
            <a:spLocks noGrp="1"/>
          </p:cNvSpPr>
          <p:nvPr>
            <p:ph idx="1"/>
          </p:nvPr>
        </p:nvSpPr>
        <p:spPr>
          <a:xfrm>
            <a:off x="285749" y="1253331"/>
            <a:ext cx="11534775" cy="4351338"/>
          </a:xfrm>
        </p:spPr>
        <p:txBody>
          <a:bodyPr/>
          <a:lstStyle/>
          <a:p>
            <a:pPr marL="0" indent="0" algn="l">
              <a:lnSpc>
                <a:spcPct val="150000"/>
              </a:lnSpc>
              <a:buNone/>
            </a:pPr>
            <a:r>
              <a:rPr lang="en-US" sz="1400" b="0" i="0" dirty="0">
                <a:solidFill>
                  <a:srgbClr val="24292E"/>
                </a:solidFill>
                <a:effectLst/>
                <a:latin typeface="Georgia" panose="02040502050405020303" pitchFamily="18" charset="0"/>
              </a:rPr>
              <a:t>The Family Population Density by Zip Code visualization used a </a:t>
            </a:r>
            <a:r>
              <a:rPr lang="en-US" sz="1400" b="0" i="0" dirty="0" err="1">
                <a:solidFill>
                  <a:srgbClr val="24292E"/>
                </a:solidFill>
                <a:effectLst/>
                <a:latin typeface="Georgia" panose="02040502050405020303" pitchFamily="18" charset="0"/>
              </a:rPr>
              <a:t>geojson</a:t>
            </a:r>
            <a:r>
              <a:rPr lang="en-US" sz="1400" b="0" i="0" dirty="0">
                <a:solidFill>
                  <a:srgbClr val="24292E"/>
                </a:solidFill>
                <a:effectLst/>
                <a:latin typeface="Georgia" panose="02040502050405020303" pitchFamily="18" charset="0"/>
              </a:rPr>
              <a:t> file to outline the borders of each zip code in the greater Charlotte metropolitan area. A heatmap was then overlayed to reflect areas with greater population density by linking with a choropleth </a:t>
            </a:r>
            <a:r>
              <a:rPr lang="en-US" sz="1400" b="0" i="0" dirty="0" err="1">
                <a:solidFill>
                  <a:srgbClr val="24292E"/>
                </a:solidFill>
                <a:effectLst/>
                <a:latin typeface="Georgia" panose="02040502050405020303" pitchFamily="18" charset="0"/>
              </a:rPr>
              <a:t>javascript</a:t>
            </a:r>
            <a:r>
              <a:rPr lang="en-US" sz="1400" b="0" i="0" dirty="0">
                <a:solidFill>
                  <a:srgbClr val="24292E"/>
                </a:solidFill>
                <a:effectLst/>
                <a:latin typeface="Georgia" panose="02040502050405020303" pitchFamily="18" charset="0"/>
              </a:rPr>
              <a:t> file. Popups were then applied to reflect the exact number of families in that area as per the census information which the user can access by clicking on a zip code. The visualization also includes zoom functionality.</a:t>
            </a:r>
          </a:p>
          <a:p>
            <a:pPr marL="0" indent="0">
              <a:buNone/>
            </a:pPr>
            <a:endParaRPr lang="en-US" dirty="0"/>
          </a:p>
        </p:txBody>
      </p:sp>
      <p:pic>
        <p:nvPicPr>
          <p:cNvPr id="5" name="Picture 4" descr="Map&#10;&#10;Description automatically generated">
            <a:extLst>
              <a:ext uri="{FF2B5EF4-FFF2-40B4-BE49-F238E27FC236}">
                <a16:creationId xmlns:a16="http://schemas.microsoft.com/office/drawing/2014/main" id="{893225DE-13CF-4861-BB81-7FD5284B08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916" y="2782187"/>
            <a:ext cx="5429457" cy="3675128"/>
          </a:xfrm>
          <a:prstGeom prst="rect">
            <a:avLst/>
          </a:prstGeom>
        </p:spPr>
      </p:pic>
      <p:sp>
        <p:nvSpPr>
          <p:cNvPr id="6" name="TextBox 5">
            <a:extLst>
              <a:ext uri="{FF2B5EF4-FFF2-40B4-BE49-F238E27FC236}">
                <a16:creationId xmlns:a16="http://schemas.microsoft.com/office/drawing/2014/main" id="{C06508B8-AD80-4D51-A2D7-3B431B73DBD6}"/>
              </a:ext>
            </a:extLst>
          </p:cNvPr>
          <p:cNvSpPr txBox="1"/>
          <p:nvPr/>
        </p:nvSpPr>
        <p:spPr>
          <a:xfrm>
            <a:off x="6069540" y="3428999"/>
            <a:ext cx="5563660" cy="1673022"/>
          </a:xfrm>
          <a:prstGeom prst="rect">
            <a:avLst/>
          </a:prstGeom>
          <a:noFill/>
        </p:spPr>
        <p:txBody>
          <a:bodyPr wrap="square" rtlCol="0">
            <a:spAutoFit/>
          </a:bodyPr>
          <a:lstStyle/>
          <a:p>
            <a:pPr>
              <a:lnSpc>
                <a:spcPct val="150000"/>
              </a:lnSpc>
            </a:pPr>
            <a:r>
              <a:rPr lang="en-US" sz="1400" i="0" dirty="0">
                <a:solidFill>
                  <a:srgbClr val="333333"/>
                </a:solidFill>
                <a:effectLst/>
                <a:latin typeface="Georgia" panose="02040502050405020303" pitchFamily="18" charset="0"/>
              </a:rPr>
              <a:t>This visualization reflects the population density of a particular zip code in the greater Charlotte metropolitan area. The color coding reflects that central Charlotte is less densely populated as the outer regions and immediate suburbs which contain more family households.</a:t>
            </a:r>
            <a:endParaRPr lang="en-US" sz="1400" dirty="0"/>
          </a:p>
        </p:txBody>
      </p:sp>
    </p:spTree>
    <p:extLst>
      <p:ext uri="{BB962C8B-B14F-4D97-AF65-F5344CB8AC3E}">
        <p14:creationId xmlns:p14="http://schemas.microsoft.com/office/powerpoint/2010/main" val="1700005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30363-8238-4254-BAA2-7C59E9B398B9}"/>
              </a:ext>
            </a:extLst>
          </p:cNvPr>
          <p:cNvSpPr>
            <a:spLocks noGrp="1"/>
          </p:cNvSpPr>
          <p:nvPr>
            <p:ph type="title"/>
          </p:nvPr>
        </p:nvSpPr>
        <p:spPr/>
        <p:txBody>
          <a:bodyPr>
            <a:normAutofit/>
          </a:bodyPr>
          <a:lstStyle/>
          <a:p>
            <a:r>
              <a:rPr lang="en-US" sz="3200" dirty="0">
                <a:latin typeface="Georgia" panose="02040502050405020303" pitchFamily="18" charset="0"/>
              </a:rPr>
              <a:t>Visualization 2: </a:t>
            </a:r>
            <a:r>
              <a:rPr lang="en-US" sz="3200" i="0" dirty="0">
                <a:solidFill>
                  <a:srgbClr val="24292E"/>
                </a:solidFill>
                <a:effectLst/>
                <a:latin typeface="Georgia" panose="02040502050405020303" pitchFamily="18" charset="0"/>
              </a:rPr>
              <a:t>Charlotte Parks: Satellite View</a:t>
            </a:r>
            <a:endParaRPr lang="en-US" sz="3200" dirty="0">
              <a:latin typeface="Georgia" panose="02040502050405020303" pitchFamily="18" charset="0"/>
            </a:endParaRPr>
          </a:p>
        </p:txBody>
      </p:sp>
      <p:sp>
        <p:nvSpPr>
          <p:cNvPr id="3" name="Content Placeholder 2">
            <a:extLst>
              <a:ext uri="{FF2B5EF4-FFF2-40B4-BE49-F238E27FC236}">
                <a16:creationId xmlns:a16="http://schemas.microsoft.com/office/drawing/2014/main" id="{C0E05707-C67B-4AEA-AB83-DAD46923C10B}"/>
              </a:ext>
            </a:extLst>
          </p:cNvPr>
          <p:cNvSpPr>
            <a:spLocks noGrp="1"/>
          </p:cNvSpPr>
          <p:nvPr>
            <p:ph idx="1"/>
          </p:nvPr>
        </p:nvSpPr>
        <p:spPr>
          <a:xfrm>
            <a:off x="462280" y="1571625"/>
            <a:ext cx="11130280" cy="4351338"/>
          </a:xfrm>
        </p:spPr>
        <p:txBody>
          <a:bodyPr>
            <a:normAutofit/>
          </a:bodyPr>
          <a:lstStyle/>
          <a:p>
            <a:pPr marL="0" indent="0">
              <a:buNone/>
            </a:pPr>
            <a:r>
              <a:rPr lang="en-US" sz="1400" b="0" i="0" dirty="0">
                <a:solidFill>
                  <a:srgbClr val="24292E"/>
                </a:solidFill>
                <a:effectLst/>
                <a:latin typeface="Georgia" panose="02040502050405020303" pitchFamily="18" charset="0"/>
              </a:rPr>
              <a:t>The Charlotte Parks: Satellite View pulled data from the Flask API database linkages to place markers on the exact park locations. The user can interact with the visualization by clicking on a marker which will then display the park name. This visualization also includes zoom functionality.</a:t>
            </a:r>
            <a:endParaRPr lang="en-US" sz="1400" dirty="0">
              <a:latin typeface="Georgia" panose="02040502050405020303" pitchFamily="18" charset="0"/>
            </a:endParaRPr>
          </a:p>
        </p:txBody>
      </p:sp>
      <p:pic>
        <p:nvPicPr>
          <p:cNvPr id="5" name="Picture 4">
            <a:extLst>
              <a:ext uri="{FF2B5EF4-FFF2-40B4-BE49-F238E27FC236}">
                <a16:creationId xmlns:a16="http://schemas.microsoft.com/office/drawing/2014/main" id="{A972BDA4-3D78-4390-9175-BC49453359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280" y="2653316"/>
            <a:ext cx="6711996" cy="3839559"/>
          </a:xfrm>
          <a:prstGeom prst="rect">
            <a:avLst/>
          </a:prstGeom>
        </p:spPr>
      </p:pic>
      <p:sp>
        <p:nvSpPr>
          <p:cNvPr id="6" name="TextBox 5">
            <a:extLst>
              <a:ext uri="{FF2B5EF4-FFF2-40B4-BE49-F238E27FC236}">
                <a16:creationId xmlns:a16="http://schemas.microsoft.com/office/drawing/2014/main" id="{10D378CB-F444-42AB-9799-5F8EB3CEABC1}"/>
              </a:ext>
            </a:extLst>
          </p:cNvPr>
          <p:cNvSpPr txBox="1"/>
          <p:nvPr/>
        </p:nvSpPr>
        <p:spPr>
          <a:xfrm>
            <a:off x="7370599" y="2736502"/>
            <a:ext cx="4359121" cy="1384995"/>
          </a:xfrm>
          <a:prstGeom prst="rect">
            <a:avLst/>
          </a:prstGeom>
          <a:noFill/>
        </p:spPr>
        <p:txBody>
          <a:bodyPr wrap="square" rtlCol="0">
            <a:spAutoFit/>
          </a:bodyPr>
          <a:lstStyle/>
          <a:p>
            <a:r>
              <a:rPr lang="en-US" sz="1400" i="0" dirty="0">
                <a:solidFill>
                  <a:srgbClr val="333333"/>
                </a:solidFill>
                <a:effectLst/>
                <a:latin typeface="Georgia" panose="02040502050405020303" pitchFamily="18" charset="0"/>
              </a:rPr>
              <a:t>The Satellite Visualization reflects that park quantity is greatest in the central Charlotte metropolitan zip codes. As population is more concentrated in the outer regions, residents are required to travel to the central city in order to take advantage of park offerings.</a:t>
            </a:r>
            <a:endParaRPr lang="en-US" sz="1400" dirty="0"/>
          </a:p>
        </p:txBody>
      </p:sp>
    </p:spTree>
    <p:extLst>
      <p:ext uri="{BB962C8B-B14F-4D97-AF65-F5344CB8AC3E}">
        <p14:creationId xmlns:p14="http://schemas.microsoft.com/office/powerpoint/2010/main" val="20692020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F6EBE-1F0E-4513-8C3B-712829888EE9}"/>
              </a:ext>
            </a:extLst>
          </p:cNvPr>
          <p:cNvSpPr>
            <a:spLocks noGrp="1"/>
          </p:cNvSpPr>
          <p:nvPr>
            <p:ph type="title"/>
          </p:nvPr>
        </p:nvSpPr>
        <p:spPr>
          <a:xfrm>
            <a:off x="838200" y="365125"/>
            <a:ext cx="10515600" cy="945515"/>
          </a:xfrm>
        </p:spPr>
        <p:txBody>
          <a:bodyPr>
            <a:normAutofit/>
          </a:bodyPr>
          <a:lstStyle/>
          <a:p>
            <a:r>
              <a:rPr lang="en-US" sz="3200" dirty="0">
                <a:latin typeface="Georgia" panose="02040502050405020303" pitchFamily="18" charset="0"/>
              </a:rPr>
              <a:t>Visualization 3: </a:t>
            </a:r>
            <a:r>
              <a:rPr lang="fr-FR" sz="3200" i="0" dirty="0">
                <a:solidFill>
                  <a:srgbClr val="24292E"/>
                </a:solidFill>
                <a:effectLst/>
                <a:latin typeface="Georgia" panose="02040502050405020303" pitchFamily="18" charset="0"/>
              </a:rPr>
              <a:t>Park </a:t>
            </a:r>
            <a:r>
              <a:rPr lang="fr-FR" sz="3200" i="0" dirty="0" err="1">
                <a:solidFill>
                  <a:srgbClr val="24292E"/>
                </a:solidFill>
                <a:effectLst/>
                <a:latin typeface="Georgia" panose="02040502050405020303" pitchFamily="18" charset="0"/>
              </a:rPr>
              <a:t>Quantity</a:t>
            </a:r>
            <a:r>
              <a:rPr lang="fr-FR" sz="3200" i="0" dirty="0">
                <a:solidFill>
                  <a:srgbClr val="24292E"/>
                </a:solidFill>
                <a:effectLst/>
                <a:latin typeface="Georgia" panose="02040502050405020303" pitchFamily="18" charset="0"/>
              </a:rPr>
              <a:t> vs. Population Density</a:t>
            </a:r>
            <a:endParaRPr lang="en-US" sz="3200" dirty="0"/>
          </a:p>
        </p:txBody>
      </p:sp>
      <p:sp>
        <p:nvSpPr>
          <p:cNvPr id="3" name="Content Placeholder 2">
            <a:extLst>
              <a:ext uri="{FF2B5EF4-FFF2-40B4-BE49-F238E27FC236}">
                <a16:creationId xmlns:a16="http://schemas.microsoft.com/office/drawing/2014/main" id="{ED1111B0-B3F8-42C4-8F84-FCA34E2275B3}"/>
              </a:ext>
            </a:extLst>
          </p:cNvPr>
          <p:cNvSpPr>
            <a:spLocks noGrp="1"/>
          </p:cNvSpPr>
          <p:nvPr>
            <p:ph idx="1"/>
          </p:nvPr>
        </p:nvSpPr>
        <p:spPr>
          <a:xfrm>
            <a:off x="350520" y="1253331"/>
            <a:ext cx="11353800" cy="1103789"/>
          </a:xfrm>
        </p:spPr>
        <p:txBody>
          <a:bodyPr>
            <a:normAutofit/>
          </a:bodyPr>
          <a:lstStyle/>
          <a:p>
            <a:pPr marL="0" indent="0">
              <a:buNone/>
            </a:pPr>
            <a:r>
              <a:rPr lang="en-US" sz="1400" b="0" i="0" dirty="0">
                <a:solidFill>
                  <a:srgbClr val="24292E"/>
                </a:solidFill>
                <a:effectLst/>
                <a:latin typeface="Georgia" panose="02040502050405020303" pitchFamily="18" charset="0"/>
              </a:rPr>
              <a:t>The Park Quantity vs. Population Density visualization is a bar chart which was created using the </a:t>
            </a:r>
            <a:r>
              <a:rPr lang="en-US" sz="1400" b="0" i="0" dirty="0" err="1">
                <a:solidFill>
                  <a:srgbClr val="24292E"/>
                </a:solidFill>
                <a:effectLst/>
                <a:latin typeface="Georgia" panose="02040502050405020303" pitchFamily="18" charset="0"/>
              </a:rPr>
              <a:t>javascript</a:t>
            </a:r>
            <a:r>
              <a:rPr lang="en-US" sz="1400" b="0" i="0" dirty="0">
                <a:solidFill>
                  <a:srgbClr val="24292E"/>
                </a:solidFill>
                <a:effectLst/>
                <a:latin typeface="Georgia" panose="02040502050405020303" pitchFamily="18" charset="0"/>
              </a:rPr>
              <a:t> D3 library. The code first grouped the data by zip code and then pulled out both the population density and park quantity. The outcome of this bar chart reinforced that zip codes with high population density do not have access to as many green spaces. Additionally, it highlighted that areas where population is less dense and there are a higher number of parks tend to be in more affluent zip codes.</a:t>
            </a:r>
            <a:endParaRPr lang="en-US" sz="1400" dirty="0">
              <a:latin typeface="Georgia" panose="02040502050405020303" pitchFamily="18" charset="0"/>
            </a:endParaRPr>
          </a:p>
        </p:txBody>
      </p:sp>
      <p:pic>
        <p:nvPicPr>
          <p:cNvPr id="5" name="Picture 4" descr="Chart, bar chart&#10;&#10;Description automatically generated">
            <a:extLst>
              <a:ext uri="{FF2B5EF4-FFF2-40B4-BE49-F238E27FC236}">
                <a16:creationId xmlns:a16="http://schemas.microsoft.com/office/drawing/2014/main" id="{870929B3-0AB6-4470-9133-99484896C6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808" y="2335008"/>
            <a:ext cx="11814752" cy="3466702"/>
          </a:xfrm>
          <a:prstGeom prst="rect">
            <a:avLst/>
          </a:prstGeom>
        </p:spPr>
      </p:pic>
      <p:sp>
        <p:nvSpPr>
          <p:cNvPr id="6" name="TextBox 5">
            <a:extLst>
              <a:ext uri="{FF2B5EF4-FFF2-40B4-BE49-F238E27FC236}">
                <a16:creationId xmlns:a16="http://schemas.microsoft.com/office/drawing/2014/main" id="{C29D8FD8-8D72-4A44-8145-D35345C98775}"/>
              </a:ext>
            </a:extLst>
          </p:cNvPr>
          <p:cNvSpPr txBox="1"/>
          <p:nvPr/>
        </p:nvSpPr>
        <p:spPr>
          <a:xfrm>
            <a:off x="350520" y="5801710"/>
            <a:ext cx="10506666" cy="738664"/>
          </a:xfrm>
          <a:prstGeom prst="rect">
            <a:avLst/>
          </a:prstGeom>
          <a:noFill/>
        </p:spPr>
        <p:txBody>
          <a:bodyPr wrap="square" rtlCol="0">
            <a:spAutoFit/>
          </a:bodyPr>
          <a:lstStyle/>
          <a:p>
            <a:r>
              <a:rPr lang="en-US" sz="1400" dirty="0">
                <a:solidFill>
                  <a:srgbClr val="333333"/>
                </a:solidFill>
                <a:effectLst/>
                <a:latin typeface="Georgia" panose="02040502050405020303" pitchFamily="18" charset="0"/>
              </a:rPr>
              <a:t>The bar chart reinforces that zip codes with the greatest population density do not have access to as many parks. Interestingly, the zip codes with low population density but relatively high numbers of community parks are located in more affluent areas such as zip code such as around South Park.</a:t>
            </a:r>
            <a:endParaRPr lang="en-US" sz="1400" dirty="0"/>
          </a:p>
        </p:txBody>
      </p:sp>
    </p:spTree>
    <p:extLst>
      <p:ext uri="{BB962C8B-B14F-4D97-AF65-F5344CB8AC3E}">
        <p14:creationId xmlns:p14="http://schemas.microsoft.com/office/powerpoint/2010/main" val="28430624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5D210-3850-4041-BBBC-AE4933C01339}"/>
              </a:ext>
            </a:extLst>
          </p:cNvPr>
          <p:cNvSpPr>
            <a:spLocks noGrp="1"/>
          </p:cNvSpPr>
          <p:nvPr>
            <p:ph type="title"/>
          </p:nvPr>
        </p:nvSpPr>
        <p:spPr>
          <a:xfrm>
            <a:off x="838200" y="365125"/>
            <a:ext cx="10515600" cy="955675"/>
          </a:xfrm>
        </p:spPr>
        <p:txBody>
          <a:bodyPr>
            <a:normAutofit/>
          </a:bodyPr>
          <a:lstStyle/>
          <a:p>
            <a:r>
              <a:rPr lang="en-US" sz="3200" dirty="0">
                <a:latin typeface="Georgia" panose="02040502050405020303" pitchFamily="18" charset="0"/>
              </a:rPr>
              <a:t>Visualization 4: </a:t>
            </a:r>
            <a:r>
              <a:rPr lang="fr-FR" sz="3200" i="0" dirty="0">
                <a:solidFill>
                  <a:srgbClr val="24292E"/>
                </a:solidFill>
                <a:effectLst/>
                <a:latin typeface="Georgia" panose="02040502050405020303" pitchFamily="18" charset="0"/>
              </a:rPr>
              <a:t>Web </a:t>
            </a:r>
            <a:r>
              <a:rPr lang="fr-FR" sz="3200" i="0" dirty="0" err="1">
                <a:solidFill>
                  <a:srgbClr val="24292E"/>
                </a:solidFill>
                <a:effectLst/>
                <a:latin typeface="Georgia" panose="02040502050405020303" pitchFamily="18" charset="0"/>
              </a:rPr>
              <a:t>Scraping</a:t>
            </a:r>
            <a:endParaRPr lang="en-US" sz="3200" dirty="0"/>
          </a:p>
        </p:txBody>
      </p:sp>
      <p:sp>
        <p:nvSpPr>
          <p:cNvPr id="3" name="Content Placeholder 2">
            <a:extLst>
              <a:ext uri="{FF2B5EF4-FFF2-40B4-BE49-F238E27FC236}">
                <a16:creationId xmlns:a16="http://schemas.microsoft.com/office/drawing/2014/main" id="{C1B07E02-2476-47B5-B7DB-D0A4CE6BCC1C}"/>
              </a:ext>
            </a:extLst>
          </p:cNvPr>
          <p:cNvSpPr>
            <a:spLocks noGrp="1"/>
          </p:cNvSpPr>
          <p:nvPr>
            <p:ph idx="1"/>
          </p:nvPr>
        </p:nvSpPr>
        <p:spPr>
          <a:xfrm>
            <a:off x="370840" y="1320800"/>
            <a:ext cx="11465560" cy="4622800"/>
          </a:xfrm>
        </p:spPr>
        <p:txBody>
          <a:bodyPr>
            <a:normAutofit/>
          </a:bodyPr>
          <a:lstStyle/>
          <a:p>
            <a:pPr marL="0" indent="0">
              <a:buNone/>
            </a:pPr>
            <a:r>
              <a:rPr lang="en-US" sz="1400" b="0" i="0" dirty="0">
                <a:solidFill>
                  <a:srgbClr val="24292E"/>
                </a:solidFill>
                <a:effectLst/>
                <a:latin typeface="Georgia" panose="02040502050405020303" pitchFamily="18" charset="0"/>
              </a:rPr>
              <a:t>The Charlotte Parks Spring Event List leveraged web scraping code from the Mecklenburg County Parks and Recreation website. The scrape code was built out in Python and pointed to the website's activities page. From this page, the activity name and date of the activity or in the event the activity recurred, the starting date of the activity. The activity list was then connected to an SQL database and then converted into an html table. This table was then coded into the master html.</a:t>
            </a:r>
            <a:endParaRPr lang="en-US" sz="1400" dirty="0">
              <a:latin typeface="Georgia" panose="02040502050405020303" pitchFamily="18" charset="0"/>
            </a:endParaRPr>
          </a:p>
        </p:txBody>
      </p:sp>
      <p:pic>
        <p:nvPicPr>
          <p:cNvPr id="5" name="Picture 4" descr="Table&#10;&#10;Description automatically generated with medium confidence">
            <a:extLst>
              <a:ext uri="{FF2B5EF4-FFF2-40B4-BE49-F238E27FC236}">
                <a16:creationId xmlns:a16="http://schemas.microsoft.com/office/drawing/2014/main" id="{9B93A904-4D74-44F1-AAEE-518931BD58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0840" y="2363583"/>
            <a:ext cx="7373383" cy="3860104"/>
          </a:xfrm>
          <a:prstGeom prst="rect">
            <a:avLst/>
          </a:prstGeom>
        </p:spPr>
      </p:pic>
    </p:spTree>
    <p:extLst>
      <p:ext uri="{BB962C8B-B14F-4D97-AF65-F5344CB8AC3E}">
        <p14:creationId xmlns:p14="http://schemas.microsoft.com/office/powerpoint/2010/main" val="1929849220"/>
      </p:ext>
    </p:extLst>
  </p:cSld>
  <p:clrMapOvr>
    <a:masterClrMapping/>
  </p:clrMapOvr>
</p:sld>
</file>

<file path=ppt/theme/theme1.xml><?xml version="1.0" encoding="utf-8"?>
<a:theme xmlns:a="http://schemas.openxmlformats.org/drawingml/2006/main" name="FunkyShapesVTI">
  <a:themeElements>
    <a:clrScheme name="Custom 15">
      <a:dk1>
        <a:sysClr val="windowText" lastClr="000000"/>
      </a:dk1>
      <a:lt1>
        <a:sysClr val="window" lastClr="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docProps/app.xml><?xml version="1.0" encoding="utf-8"?>
<Properties xmlns="http://schemas.openxmlformats.org/officeDocument/2006/extended-properties" xmlns:vt="http://schemas.openxmlformats.org/officeDocument/2006/docPropsVTypes">
  <TotalTime>33</TotalTime>
  <Words>1178</Words>
  <Application>Microsoft Office PowerPoint</Application>
  <PresentationFormat>Widescreen</PresentationFormat>
  <Paragraphs>35</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-apple-system</vt:lpstr>
      <vt:lpstr>Arial</vt:lpstr>
      <vt:lpstr>Georgia</vt:lpstr>
      <vt:lpstr>Source Sans Pro</vt:lpstr>
      <vt:lpstr>FunkyShapesVTI</vt:lpstr>
      <vt:lpstr>Charlotte Parks &amp; Recreation</vt:lpstr>
      <vt:lpstr>Background</vt:lpstr>
      <vt:lpstr>Data &amp; Databases</vt:lpstr>
      <vt:lpstr>Flask API, HTML/CSS &amp; Javascript, Heroku</vt:lpstr>
      <vt:lpstr>Visualization 1: Family Population Density by Zip Code </vt:lpstr>
      <vt:lpstr>Visualization 2: Charlotte Parks: Satellite View</vt:lpstr>
      <vt:lpstr>Visualization 3: Park Quantity vs. Population Density</vt:lpstr>
      <vt:lpstr>Visualization 4: Web Scraping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Charlotte Parks &amp; Recreation</dc:title>
  <dc:creator>Lauren Parrish</dc:creator>
  <cp:lastModifiedBy>Lauren Parrish</cp:lastModifiedBy>
  <cp:revision>5</cp:revision>
  <dcterms:created xsi:type="dcterms:W3CDTF">2021-05-05T00:13:48Z</dcterms:created>
  <dcterms:modified xsi:type="dcterms:W3CDTF">2021-05-05T00:47:22Z</dcterms:modified>
</cp:coreProperties>
</file>

<file path=docProps/thumbnail.jpeg>
</file>